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5" r:id="rId1"/>
  </p:sldMasterIdLst>
  <p:notesMasterIdLst>
    <p:notesMasterId r:id="rId16"/>
  </p:notesMasterIdLst>
  <p:handoutMasterIdLst>
    <p:handoutMasterId r:id="rId17"/>
  </p:handoutMasterIdLst>
  <p:sldIdLst>
    <p:sldId id="256" r:id="rId2"/>
    <p:sldId id="392" r:id="rId3"/>
    <p:sldId id="388" r:id="rId4"/>
    <p:sldId id="259" r:id="rId5"/>
    <p:sldId id="414" r:id="rId6"/>
    <p:sldId id="390" r:id="rId7"/>
    <p:sldId id="376" r:id="rId8"/>
    <p:sldId id="394" r:id="rId9"/>
    <p:sldId id="381" r:id="rId10"/>
    <p:sldId id="396" r:id="rId11"/>
    <p:sldId id="395" r:id="rId12"/>
    <p:sldId id="415" r:id="rId13"/>
    <p:sldId id="413" r:id="rId14"/>
    <p:sldId id="397" r:id="rId15"/>
  </p:sldIdLst>
  <p:sldSz cx="12192000" cy="6858000"/>
  <p:notesSz cx="6858000" cy="9144000"/>
  <p:embeddedFontLst>
    <p:embeddedFont>
      <p:font typeface="Montserrat" charset="0"/>
      <p:regular r:id="rId18"/>
      <p:bold r:id="rId19"/>
      <p:italic r:id="rId20"/>
      <p:boldItalic r:id="rId21"/>
    </p:embeddedFont>
    <p:embeddedFont>
      <p:font typeface="Open Sans" pitchFamily="34" charset="0"/>
      <p:regular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A95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A5769FC4-10C4-4234-9E50-739B7F5AF152}">
  <a:tblStyle styleId="{A5769FC4-10C4-4234-9E50-739B7F5AF152}" styleName="Table_0">
    <a:wholeTbl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683" autoAdjust="0"/>
    <p:restoredTop sz="94660"/>
  </p:normalViewPr>
  <p:slideViewPr>
    <p:cSldViewPr>
      <p:cViewPr varScale="1">
        <p:scale>
          <a:sx n="84" d="100"/>
          <a:sy n="84" d="100"/>
        </p:scale>
        <p:origin x="-102" y="-24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8D854E-39CC-4F7E-A3D8-86EF55E2E3B1}" type="datetimeFigureOut">
              <a:rPr lang="en-US" smtClean="0"/>
              <a:t>1/26/2023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7CC97F-AD30-4D5B-8664-225CA068C4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664147"/>
      </p:ext>
    </p:extLst>
  </p:cSld>
  <p:clrMap bg1="lt1" tx1="dk1" bg2="lt2" tx2="dk2" accent1="accent1" accent2="accent2" accent3="accent3" accent4="accent4" accent5="accent5" accent6="accent6" hlink="hlink" folHlink="folHlink"/>
  <p:hf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83424478"/>
      </p:ext>
    </p:extLst>
  </p:cSld>
  <p:clrMap bg1="lt1" tx1="dk1" bg2="dk2" tx2="lt2" accent1="accent1" accent2="accent2" accent3="accent3" accent4="accent4" accent5="accent5" accent6="accent6" hlink="hlink" folHlink="folHlink"/>
  <p:hf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Shape 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 txBox="1">
            <a:spLocks noGrp="1"/>
          </p:cNvSpPr>
          <p:nvPr>
            <p:ph type="ctrTitle"/>
          </p:nvPr>
        </p:nvSpPr>
        <p:spPr>
          <a:xfrm>
            <a:off x="591267" y="3874952"/>
            <a:ext cx="8206000" cy="15839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5800"/>
            </a:lvl1pPr>
            <a:lvl2pPr lvl="1" algn="ctr">
              <a:spcBef>
                <a:spcPts val="0"/>
              </a:spcBef>
              <a:buSzPct val="100000"/>
              <a:defRPr sz="5800"/>
            </a:lvl2pPr>
            <a:lvl3pPr lvl="2" algn="ctr">
              <a:spcBef>
                <a:spcPts val="0"/>
              </a:spcBef>
              <a:buSzPct val="100000"/>
              <a:defRPr sz="5800"/>
            </a:lvl3pPr>
            <a:lvl4pPr lvl="3" algn="ctr">
              <a:spcBef>
                <a:spcPts val="0"/>
              </a:spcBef>
              <a:buSzPct val="100000"/>
              <a:defRPr sz="5800"/>
            </a:lvl4pPr>
            <a:lvl5pPr lvl="4" algn="ctr">
              <a:spcBef>
                <a:spcPts val="0"/>
              </a:spcBef>
              <a:buSzPct val="100000"/>
              <a:defRPr sz="5800"/>
            </a:lvl5pPr>
            <a:lvl6pPr lvl="5" algn="ctr">
              <a:spcBef>
                <a:spcPts val="0"/>
              </a:spcBef>
              <a:buSzPct val="100000"/>
              <a:defRPr sz="5800"/>
            </a:lvl6pPr>
            <a:lvl7pPr lvl="6" algn="ctr">
              <a:spcBef>
                <a:spcPts val="0"/>
              </a:spcBef>
              <a:buSzPct val="100000"/>
              <a:defRPr sz="5800"/>
            </a:lvl7pPr>
            <a:lvl8pPr lvl="7" algn="ctr">
              <a:spcBef>
                <a:spcPts val="0"/>
              </a:spcBef>
              <a:buSzPct val="100000"/>
              <a:defRPr sz="5800"/>
            </a:lvl8pPr>
            <a:lvl9pPr lvl="8" algn="ctr">
              <a:spcBef>
                <a:spcPts val="0"/>
              </a:spcBef>
              <a:buSzPct val="100000"/>
              <a:defRPr sz="5800"/>
            </a:lvl9pPr>
          </a:lstStyle>
          <a:p>
            <a:endParaRPr/>
          </a:p>
        </p:txBody>
      </p:sp>
      <p:sp>
        <p:nvSpPr>
          <p:cNvPr id="10" name="Shape 10"/>
          <p:cNvSpPr/>
          <p:nvPr/>
        </p:nvSpPr>
        <p:spPr>
          <a:xfrm>
            <a:off x="774737" y="5857226"/>
            <a:ext cx="8022399" cy="168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40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btitle - Teal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 txBox="1">
            <a:spLocks noGrp="1"/>
          </p:cNvSpPr>
          <p:nvPr>
            <p:ph type="ctrTitle"/>
          </p:nvPr>
        </p:nvSpPr>
        <p:spPr>
          <a:xfrm>
            <a:off x="754370" y="2111126"/>
            <a:ext cx="8012399" cy="15465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SzPct val="100000"/>
              <a:defRPr sz="4800"/>
            </a:lvl1pPr>
            <a:lvl2pPr lvl="1" algn="ctr" rtl="0">
              <a:spcBef>
                <a:spcPts val="0"/>
              </a:spcBef>
              <a:buSzPct val="100000"/>
              <a:defRPr sz="4800"/>
            </a:lvl2pPr>
            <a:lvl3pPr lvl="2" algn="ctr" rtl="0">
              <a:spcBef>
                <a:spcPts val="0"/>
              </a:spcBef>
              <a:buSzPct val="100000"/>
              <a:defRPr sz="4800"/>
            </a:lvl3pPr>
            <a:lvl4pPr lvl="3" algn="ctr" rtl="0">
              <a:spcBef>
                <a:spcPts val="0"/>
              </a:spcBef>
              <a:buSzPct val="100000"/>
              <a:defRPr sz="4800"/>
            </a:lvl4pPr>
            <a:lvl5pPr lvl="4" algn="ctr" rtl="0">
              <a:spcBef>
                <a:spcPts val="0"/>
              </a:spcBef>
              <a:buSzPct val="100000"/>
              <a:defRPr sz="4800"/>
            </a:lvl5pPr>
            <a:lvl6pPr lvl="5" algn="ctr" rtl="0">
              <a:spcBef>
                <a:spcPts val="0"/>
              </a:spcBef>
              <a:buSzPct val="100000"/>
              <a:defRPr sz="4800"/>
            </a:lvl6pPr>
            <a:lvl7pPr lvl="6" algn="ctr" rtl="0">
              <a:spcBef>
                <a:spcPts val="0"/>
              </a:spcBef>
              <a:buSzPct val="100000"/>
              <a:defRPr sz="4800"/>
            </a:lvl7pPr>
            <a:lvl8pPr lvl="7" algn="ctr" rtl="0">
              <a:spcBef>
                <a:spcPts val="0"/>
              </a:spcBef>
              <a:buSzPct val="100000"/>
              <a:defRPr sz="4800"/>
            </a:lvl8pPr>
            <a:lvl9pPr lvl="8" algn="ctr" rtl="0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subTitle" idx="1"/>
          </p:nvPr>
        </p:nvSpPr>
        <p:spPr>
          <a:xfrm>
            <a:off x="642237" y="4658726"/>
            <a:ext cx="8124799" cy="10923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buSzPct val="100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buSzPct val="100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buSzPct val="100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buSzPct val="100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buSzPct val="100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buSzPct val="100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buSzPct val="100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buSzPct val="100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4" name="Shape 14"/>
          <p:cNvSpPr/>
          <p:nvPr/>
        </p:nvSpPr>
        <p:spPr>
          <a:xfrm>
            <a:off x="774737" y="4074025"/>
            <a:ext cx="8022399" cy="168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40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>
            <a:spLocks noGrp="1"/>
          </p:cNvSpPr>
          <p:nvPr>
            <p:ph type="title"/>
          </p:nvPr>
        </p:nvSpPr>
        <p:spPr>
          <a:xfrm>
            <a:off x="609600" y="596828"/>
            <a:ext cx="10972800" cy="14291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body" idx="1"/>
          </p:nvPr>
        </p:nvSpPr>
        <p:spPr>
          <a:xfrm>
            <a:off x="749270" y="2507727"/>
            <a:ext cx="10693599" cy="37535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2" name="Shape 32"/>
          <p:cNvSpPr/>
          <p:nvPr/>
        </p:nvSpPr>
        <p:spPr>
          <a:xfrm>
            <a:off x="0" y="1490902"/>
            <a:ext cx="550400" cy="3440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40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 - Gold">
    <p:bg>
      <p:bgPr>
        <a:solidFill>
          <a:srgbClr val="ED9E46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784937" y="5875075"/>
            <a:ext cx="10621999" cy="371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360"/>
              </a:spcBef>
              <a:buSzPct val="100000"/>
              <a:buNone/>
              <a:defRPr sz="1800"/>
            </a:lvl1pPr>
          </a:lstStyle>
          <a:p>
            <a:endParaRPr/>
          </a:p>
        </p:txBody>
      </p:sp>
      <p:sp>
        <p:nvSpPr>
          <p:cNvPr id="71" name="Shape 71"/>
          <p:cNvSpPr/>
          <p:nvPr/>
        </p:nvSpPr>
        <p:spPr>
          <a:xfrm>
            <a:off x="3445700" y="602226"/>
            <a:ext cx="5328000" cy="168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40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- Gold">
    <p:bg>
      <p:bgPr>
        <a:solidFill>
          <a:srgbClr val="ED9E46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721700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166225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5AFDC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609600" y="596828"/>
            <a:ext cx="10972800" cy="1429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36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36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36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36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36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36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36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36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36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749270" y="2507727"/>
            <a:ext cx="10693599" cy="3753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600"/>
              </a:spcBef>
              <a:buClr>
                <a:srgbClr val="FFFFFF"/>
              </a:buClr>
              <a:buSzPct val="100000"/>
              <a:buFont typeface="Open Sans"/>
              <a:buChar char="○"/>
              <a:defRPr sz="3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480"/>
              </a:spcBef>
              <a:buClr>
                <a:srgbClr val="FFFFFF"/>
              </a:buClr>
              <a:buSzPct val="100000"/>
              <a:buFont typeface="Open Sans"/>
              <a:buChar char="●"/>
              <a:defRPr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480"/>
              </a:spcBef>
              <a:buClr>
                <a:srgbClr val="FFFFFF"/>
              </a:buClr>
              <a:buSzPct val="100000"/>
              <a:buFont typeface="Open Sans"/>
              <a:defRPr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360"/>
              </a:spcBef>
              <a:buClr>
                <a:srgbClr val="FFFFFF"/>
              </a:buClr>
              <a:buSzPct val="100000"/>
              <a:buFont typeface="Open Sans"/>
              <a:defRPr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360"/>
              </a:spcBef>
              <a:buClr>
                <a:srgbClr val="FFFFFF"/>
              </a:buClr>
              <a:buSzPct val="100000"/>
              <a:buFont typeface="Open Sans"/>
              <a:defRPr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360"/>
              </a:spcBef>
              <a:buClr>
                <a:srgbClr val="FFFFFF"/>
              </a:buClr>
              <a:buSzPct val="100000"/>
              <a:buFont typeface="Open Sans"/>
              <a:defRPr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360"/>
              </a:spcBef>
              <a:buClr>
                <a:srgbClr val="FFFFFF"/>
              </a:buClr>
              <a:buSzPct val="100000"/>
              <a:buFont typeface="Open Sans"/>
              <a:defRPr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360"/>
              </a:spcBef>
              <a:buClr>
                <a:srgbClr val="FFFFFF"/>
              </a:buClr>
              <a:buSzPct val="100000"/>
              <a:buFont typeface="Open Sans"/>
              <a:defRPr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360"/>
              </a:spcBef>
              <a:buClr>
                <a:srgbClr val="FFFFFF"/>
              </a:buClr>
              <a:buSzPct val="100000"/>
              <a:buFont typeface="Open Sans"/>
              <a:defRPr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3" r:id="rId3"/>
    <p:sldLayoutId id="2147483663" r:id="rId4"/>
    <p:sldLayoutId id="2147483666" r:id="rId5"/>
    <p:sldLayoutId id="2147483667" r:id="rId6"/>
  </p:sldLayoutIdLs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>
            <a:spLocks noGrp="1"/>
          </p:cNvSpPr>
          <p:nvPr>
            <p:ph type="ctrTitle"/>
          </p:nvPr>
        </p:nvSpPr>
        <p:spPr>
          <a:xfrm>
            <a:off x="685800" y="2971800"/>
            <a:ext cx="8763000" cy="271574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" dirty="0" smtClean="0"/>
              <a:t>Introduction to </a:t>
            </a:r>
            <a:r>
              <a:rPr lang="en" dirty="0" smtClean="0">
                <a:solidFill>
                  <a:srgbClr val="FFC000"/>
                </a:solidFill>
              </a:rPr>
              <a:t>Python</a:t>
            </a:r>
            <a:endParaRPr lang="en" dirty="0">
              <a:solidFill>
                <a:srgbClr val="FFC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5400" y="726626"/>
            <a:ext cx="3011685" cy="360304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09600" y="1295400"/>
            <a:ext cx="10972800" cy="743399"/>
          </a:xfrm>
        </p:spPr>
        <p:txBody>
          <a:bodyPr/>
          <a:lstStyle/>
          <a:p>
            <a:r>
              <a:rPr lang="en-IN" dirty="0" smtClean="0"/>
              <a:t>Usages</a:t>
            </a:r>
            <a:endParaRPr lang="en-IN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609600" y="2057400"/>
            <a:ext cx="10693599" cy="3753599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IN" sz="2800" dirty="0" smtClean="0"/>
              <a:t> Artificial Intelligence</a:t>
            </a:r>
            <a:endParaRPr lang="en-IN" sz="2800" dirty="0"/>
          </a:p>
          <a:p>
            <a:pPr>
              <a:lnSpc>
                <a:spcPct val="150000"/>
              </a:lnSpc>
            </a:pPr>
            <a:r>
              <a:rPr lang="en-IN" sz="2800" dirty="0" smtClean="0"/>
              <a:t> Database Access</a:t>
            </a:r>
            <a:endParaRPr lang="en-IN" sz="2800" dirty="0"/>
          </a:p>
          <a:p>
            <a:pPr>
              <a:lnSpc>
                <a:spcPct val="150000"/>
              </a:lnSpc>
            </a:pPr>
            <a:r>
              <a:rPr lang="en-IN" sz="2800" dirty="0" smtClean="0"/>
              <a:t> Network Programming</a:t>
            </a:r>
            <a:endParaRPr lang="en-IN" sz="2800" dirty="0"/>
          </a:p>
          <a:p>
            <a:pPr>
              <a:lnSpc>
                <a:spcPct val="150000"/>
              </a:lnSpc>
            </a:pPr>
            <a:r>
              <a:rPr lang="en-IN" sz="2800" dirty="0"/>
              <a:t> </a:t>
            </a:r>
            <a:r>
              <a:rPr lang="en-IN" sz="2800" dirty="0" smtClean="0"/>
              <a:t>Automation Software's</a:t>
            </a:r>
            <a:endParaRPr lang="en-IN" sz="2800" dirty="0"/>
          </a:p>
          <a:p>
            <a:pPr>
              <a:lnSpc>
                <a:spcPct val="150000"/>
              </a:lnSpc>
            </a:pPr>
            <a:r>
              <a:rPr lang="en-IN" sz="2800" dirty="0"/>
              <a:t> </a:t>
            </a:r>
            <a:r>
              <a:rPr lang="en-IN" sz="2800" dirty="0" smtClean="0"/>
              <a:t>Web Development</a:t>
            </a:r>
          </a:p>
          <a:p>
            <a:pPr>
              <a:lnSpc>
                <a:spcPct val="150000"/>
              </a:lnSpc>
            </a:pPr>
            <a:r>
              <a:rPr lang="en-IN" sz="2800" dirty="0" smtClean="0"/>
              <a:t> Games and 3D Graphics</a:t>
            </a:r>
          </a:p>
          <a:p>
            <a:pPr>
              <a:lnSpc>
                <a:spcPct val="150000"/>
              </a:lnSpc>
            </a:pPr>
            <a:r>
              <a:rPr lang="en-IN" sz="2800" dirty="0"/>
              <a:t> </a:t>
            </a:r>
            <a:r>
              <a:rPr lang="en-IN" sz="2800" dirty="0" smtClean="0"/>
              <a:t>Image Processing.</a:t>
            </a:r>
          </a:p>
          <a:p>
            <a:pPr>
              <a:lnSpc>
                <a:spcPct val="150000"/>
              </a:lnSpc>
              <a:buNone/>
            </a:pPr>
            <a:endParaRPr lang="en-IN" sz="2800" dirty="0"/>
          </a:p>
          <a:p>
            <a:pPr>
              <a:lnSpc>
                <a:spcPct val="150000"/>
              </a:lnSpc>
            </a:pP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3726567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122" name="Picture 2" descr="8 World-Class Software Companies That Use Python – Real Pyth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3217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Trendy Talks !!!</a:t>
            </a:r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533400" y="2362200"/>
            <a:ext cx="10972800" cy="426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ontserrat"/>
              <a:buNone/>
              <a:defRPr sz="36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36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36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36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36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36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36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36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36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552699"/>
            <a:ext cx="4876800" cy="324950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2851" y="2590800"/>
            <a:ext cx="5348749" cy="3173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238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CustomShape 1"/>
          <p:cNvSpPr/>
          <p:nvPr/>
        </p:nvSpPr>
        <p:spPr>
          <a:xfrm>
            <a:off x="1981080" y="3183840"/>
            <a:ext cx="8228880" cy="763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" sz="6000" b="1" strike="noStrike" spc="-1">
                <a:solidFill>
                  <a:srgbClr val="FFFFFF"/>
                </a:solidFill>
                <a:latin typeface="Montserrat"/>
                <a:ea typeface="Montserrat"/>
              </a:rPr>
              <a:t>Its time for  </a:t>
            </a:r>
            <a:r>
              <a:rPr lang="en" sz="6000" b="1" strike="noStrike" spc="-1">
                <a:solidFill>
                  <a:srgbClr val="FFC800"/>
                </a:solidFill>
                <a:latin typeface="Montserrat"/>
                <a:ea typeface="Montserrat"/>
              </a:rPr>
              <a:t>Action!</a:t>
            </a:r>
            <a:endParaRPr lang="en-IN" sz="6000" b="0" strike="noStrike" spc="-1">
              <a:latin typeface="Arial"/>
            </a:endParaRPr>
          </a:p>
        </p:txBody>
      </p:sp>
      <p:sp>
        <p:nvSpPr>
          <p:cNvPr id="465" name="CustomShape 2"/>
          <p:cNvSpPr/>
          <p:nvPr/>
        </p:nvSpPr>
        <p:spPr>
          <a:xfrm>
            <a:off x="5503320" y="4415400"/>
            <a:ext cx="1184760" cy="167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466" name="Picture 3" descr="F:\Petramount\Courses\Machine Learning\7220-smiling-face-with-sunglasses.png"/>
          <p:cNvPicPr/>
          <p:nvPr/>
        </p:nvPicPr>
        <p:blipFill>
          <a:blip r:embed="rId2"/>
          <a:stretch/>
        </p:blipFill>
        <p:spPr>
          <a:xfrm>
            <a:off x="4981680" y="4736160"/>
            <a:ext cx="2133000" cy="2133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20289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2" descr="Lets Get Back To Work Mem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6148" name="Picture 4" descr="John Wick Let Us Begin GIF by John Wick: Ch 3 - Parabellum | Gfyca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1336431"/>
            <a:ext cx="6096000" cy="4248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9019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553200" y="2774201"/>
            <a:ext cx="5182829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1500" b="1" dirty="0" smtClean="0">
                <a:solidFill>
                  <a:schemeClr val="bg1"/>
                </a:solidFill>
              </a:rPr>
              <a:t>Python</a:t>
            </a:r>
            <a:endParaRPr lang="en-IN" sz="11500" b="1" dirty="0">
              <a:solidFill>
                <a:schemeClr val="bg1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143000"/>
            <a:ext cx="5770993" cy="5124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67519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C000"/>
                </a:solidFill>
              </a:rPr>
              <a:t>Step Back Little before Python Enters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6200" y="2362200"/>
            <a:ext cx="119634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AutoNum type="arabicPeriod"/>
            </a:pPr>
            <a:r>
              <a:rPr lang="en-IN" sz="3200" dirty="0">
                <a:solidFill>
                  <a:schemeClr val="bg1"/>
                </a:solidFill>
              </a:rPr>
              <a:t>Multiple lines of programming</a:t>
            </a:r>
          </a:p>
          <a:p>
            <a:pPr marL="742950" indent="-742950">
              <a:buAutoNum type="arabicPeriod"/>
            </a:pPr>
            <a:r>
              <a:rPr lang="en-IN" sz="3200" dirty="0">
                <a:solidFill>
                  <a:schemeClr val="bg1"/>
                </a:solidFill>
              </a:rPr>
              <a:t>No special modules</a:t>
            </a:r>
          </a:p>
          <a:p>
            <a:pPr marL="742950" indent="-742950">
              <a:buAutoNum type="arabicPeriod"/>
            </a:pPr>
            <a:r>
              <a:rPr lang="en-IN" sz="3200" dirty="0">
                <a:solidFill>
                  <a:schemeClr val="bg1"/>
                </a:solidFill>
              </a:rPr>
              <a:t>Confusing  Data Structures concepts</a:t>
            </a:r>
          </a:p>
          <a:p>
            <a:pPr marL="742950" indent="-742950">
              <a:buAutoNum type="arabicPeriod"/>
            </a:pPr>
            <a:r>
              <a:rPr lang="en-IN" sz="3200" dirty="0">
                <a:solidFill>
                  <a:schemeClr val="bg1"/>
                </a:solidFill>
              </a:rPr>
              <a:t>More time </a:t>
            </a:r>
            <a:r>
              <a:rPr lang="en-IN" sz="3200" dirty="0" smtClean="0">
                <a:solidFill>
                  <a:schemeClr val="bg1"/>
                </a:solidFill>
              </a:rPr>
              <a:t>investment</a:t>
            </a:r>
          </a:p>
          <a:p>
            <a:pPr marL="742950" indent="-742950">
              <a:buAutoNum type="arabicPeriod"/>
            </a:pPr>
            <a:r>
              <a:rPr lang="en-IN" sz="3200" dirty="0" smtClean="0">
                <a:solidFill>
                  <a:schemeClr val="bg1"/>
                </a:solidFill>
              </a:rPr>
              <a:t>Automations is quite hard</a:t>
            </a:r>
          </a:p>
          <a:p>
            <a:pPr marL="742950" indent="-742950">
              <a:buAutoNum type="arabicPeriod"/>
            </a:pPr>
            <a:r>
              <a:rPr lang="en-IN" sz="3200" dirty="0" smtClean="0">
                <a:solidFill>
                  <a:schemeClr val="bg1"/>
                </a:solidFill>
              </a:rPr>
              <a:t>Scripting was little challenge</a:t>
            </a:r>
          </a:p>
          <a:p>
            <a:pPr marL="742950" indent="-742950">
              <a:buAutoNum type="arabicPeriod"/>
            </a:pPr>
            <a:endParaRPr lang="en-IN" sz="3600" dirty="0">
              <a:solidFill>
                <a:schemeClr val="bg1"/>
              </a:solidFill>
            </a:endParaRPr>
          </a:p>
          <a:p>
            <a:pPr marL="742950" indent="-742950">
              <a:buAutoNum type="arabicPeriod"/>
            </a:pP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6343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blob:https://web.whatsapp.com/eafa2ef7-94a2-4536-82ea-de1a3715db0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85800" y="4419600"/>
            <a:ext cx="9677400" cy="1165500"/>
          </a:xfrm>
        </p:spPr>
        <p:txBody>
          <a:bodyPr/>
          <a:lstStyle/>
          <a:p>
            <a:r>
              <a:rPr lang="en-IN" dirty="0" smtClean="0"/>
              <a:t>Quick History of </a:t>
            </a:r>
            <a:r>
              <a:rPr lang="en-IN" dirty="0" smtClean="0">
                <a:solidFill>
                  <a:srgbClr val="FFC000"/>
                </a:solidFill>
              </a:rPr>
              <a:t>Python</a:t>
            </a:r>
            <a:r>
              <a:rPr lang="en-IN" dirty="0" smtClean="0"/>
              <a:t>!!!</a:t>
            </a:r>
            <a:br>
              <a:rPr lang="en-IN" dirty="0" smtClean="0"/>
            </a:br>
            <a:r>
              <a:rPr lang="en-IN" dirty="0"/>
              <a:t/>
            </a:r>
            <a:br>
              <a:rPr lang="en-IN" dirty="0"/>
            </a:br>
            <a:r>
              <a:rPr lang="en-IN" dirty="0" smtClean="0"/>
              <a:t/>
            </a:r>
            <a:br>
              <a:rPr lang="en-IN" dirty="0" smtClean="0"/>
            </a:br>
            <a:r>
              <a:rPr lang="en-IN" sz="3600" b="0" dirty="0"/>
              <a:t>Guido van </a:t>
            </a:r>
            <a:r>
              <a:rPr lang="en-IN" sz="3600" b="0" dirty="0" err="1" smtClean="0"/>
              <a:t>Rossum</a:t>
            </a:r>
            <a:r>
              <a:rPr lang="en-IN" sz="3600" b="0" dirty="0" smtClean="0"/>
              <a:t> - 1991</a:t>
            </a:r>
            <a:endParaRPr lang="en-IN" sz="3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C000"/>
                </a:solidFill>
              </a:rPr>
              <a:t>How Python Stands Unique!!!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6200" y="2362200"/>
            <a:ext cx="119634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AutoNum type="arabicPeriod"/>
            </a:pPr>
            <a:r>
              <a:rPr lang="en-IN" sz="3200" dirty="0" smtClean="0">
                <a:solidFill>
                  <a:schemeClr val="bg1"/>
                </a:solidFill>
              </a:rPr>
              <a:t>Free &amp; Open source </a:t>
            </a:r>
          </a:p>
          <a:p>
            <a:pPr marL="742950" indent="-742950">
              <a:buAutoNum type="arabicPeriod"/>
            </a:pPr>
            <a:r>
              <a:rPr lang="en-IN" sz="3200" dirty="0" smtClean="0">
                <a:solidFill>
                  <a:schemeClr val="bg1"/>
                </a:solidFill>
              </a:rPr>
              <a:t>High Level Programming Language</a:t>
            </a:r>
            <a:endParaRPr lang="en-IN" sz="3200" dirty="0">
              <a:solidFill>
                <a:schemeClr val="bg1"/>
              </a:solidFill>
            </a:endParaRPr>
          </a:p>
          <a:p>
            <a:pPr marL="742950" indent="-742950">
              <a:buAutoNum type="arabicPeriod"/>
            </a:pPr>
            <a:r>
              <a:rPr lang="en-IN" sz="3200" dirty="0" smtClean="0">
                <a:solidFill>
                  <a:schemeClr val="bg1"/>
                </a:solidFill>
              </a:rPr>
              <a:t>Object Oriented Programming Language</a:t>
            </a:r>
            <a:endParaRPr lang="en-IN" sz="3200" dirty="0">
              <a:solidFill>
                <a:schemeClr val="bg1"/>
              </a:solidFill>
            </a:endParaRPr>
          </a:p>
          <a:p>
            <a:pPr marL="742950" indent="-742950">
              <a:buAutoNum type="arabicPeriod"/>
            </a:pPr>
            <a:r>
              <a:rPr lang="en-IN" sz="3200" dirty="0" smtClean="0">
                <a:solidFill>
                  <a:schemeClr val="bg1"/>
                </a:solidFill>
              </a:rPr>
              <a:t>Interpreted Language</a:t>
            </a:r>
            <a:endParaRPr lang="en-IN" sz="3200" dirty="0">
              <a:solidFill>
                <a:schemeClr val="bg1"/>
              </a:solidFill>
            </a:endParaRPr>
          </a:p>
          <a:p>
            <a:pPr marL="742950" indent="-742950">
              <a:buAutoNum type="arabicPeriod"/>
            </a:pPr>
            <a:r>
              <a:rPr lang="en-IN" sz="3200" dirty="0" smtClean="0">
                <a:solidFill>
                  <a:schemeClr val="bg1"/>
                </a:solidFill>
              </a:rPr>
              <a:t>Dynamic </a:t>
            </a:r>
            <a:r>
              <a:rPr lang="en-IN" sz="3200" dirty="0" err="1" smtClean="0">
                <a:solidFill>
                  <a:schemeClr val="bg1"/>
                </a:solidFill>
              </a:rPr>
              <a:t>Synatax</a:t>
            </a:r>
            <a:endParaRPr lang="en-IN" sz="3200" dirty="0">
              <a:solidFill>
                <a:schemeClr val="bg1"/>
              </a:solidFill>
            </a:endParaRPr>
          </a:p>
          <a:p>
            <a:pPr marL="742950" indent="-742950">
              <a:buAutoNum type="arabicPeriod"/>
            </a:pPr>
            <a:r>
              <a:rPr lang="en-IN" sz="3200" dirty="0" smtClean="0">
                <a:solidFill>
                  <a:schemeClr val="bg1"/>
                </a:solidFill>
              </a:rPr>
              <a:t>Unique AI, Web, Libraries</a:t>
            </a:r>
          </a:p>
          <a:p>
            <a:pPr marL="742950" indent="-742950">
              <a:buAutoNum type="arabicPeriod"/>
            </a:pPr>
            <a:r>
              <a:rPr lang="en-IN" sz="3200" dirty="0" smtClean="0">
                <a:solidFill>
                  <a:schemeClr val="bg1"/>
                </a:solidFill>
              </a:rPr>
              <a:t>Production Friendly</a:t>
            </a:r>
            <a:endParaRPr lang="en-IN" sz="3600" dirty="0">
              <a:solidFill>
                <a:schemeClr val="bg1"/>
              </a:solidFill>
            </a:endParaRPr>
          </a:p>
          <a:p>
            <a:pPr marL="742950" indent="-742950">
              <a:buAutoNum type="arabicPeriod"/>
            </a:pP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8823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Python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Easy to Use</a:t>
            </a:r>
          </a:p>
          <a:p>
            <a:endParaRPr lang="en-US" dirty="0"/>
          </a:p>
          <a:p>
            <a:r>
              <a:rPr lang="en-US" dirty="0"/>
              <a:t> Code Effort is less</a:t>
            </a:r>
          </a:p>
          <a:p>
            <a:endParaRPr lang="en-US" dirty="0"/>
          </a:p>
          <a:p>
            <a:r>
              <a:rPr lang="en-US" dirty="0"/>
              <a:t> Open Source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2" descr="Image result for meme for python with other programming languag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838200"/>
            <a:ext cx="5638800" cy="5617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0453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</a:t>
            </a:r>
            <a:r>
              <a:rPr lang="en-US" dirty="0" err="1" smtClean="0"/>
              <a:t>Vs</a:t>
            </a:r>
            <a:r>
              <a:rPr lang="en-US" dirty="0" smtClean="0"/>
              <a:t> C</a:t>
            </a:r>
            <a:r>
              <a:rPr lang="en-US" dirty="0"/>
              <a:t> </a:t>
            </a:r>
            <a:r>
              <a:rPr lang="en-US" dirty="0" err="1" smtClean="0"/>
              <a:t>Vs</a:t>
            </a:r>
            <a:r>
              <a:rPr lang="en-US" dirty="0" smtClean="0"/>
              <a:t> Java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588000" y="2374749"/>
            <a:ext cx="66040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smtClean="0">
                <a:solidFill>
                  <a:schemeClr val="bg1"/>
                </a:solidFill>
              </a:rPr>
              <a:t>Java:</a:t>
            </a:r>
          </a:p>
          <a:p>
            <a:endParaRPr lang="en-US" sz="1800" b="1" dirty="0">
              <a:solidFill>
                <a:schemeClr val="bg1"/>
              </a:solidFill>
            </a:endParaRPr>
          </a:p>
          <a:p>
            <a:r>
              <a:rPr lang="en-US" sz="1800" b="1" dirty="0" smtClean="0">
                <a:solidFill>
                  <a:schemeClr val="bg1"/>
                </a:solidFill>
              </a:rPr>
              <a:t>Public class Hello</a:t>
            </a:r>
          </a:p>
          <a:p>
            <a:r>
              <a:rPr lang="en-US" sz="1800" b="1" dirty="0" smtClean="0">
                <a:solidFill>
                  <a:schemeClr val="bg1"/>
                </a:solidFill>
              </a:rPr>
              <a:t>{</a:t>
            </a:r>
          </a:p>
          <a:p>
            <a:r>
              <a:rPr lang="en-US" sz="1800" b="1" dirty="0">
                <a:solidFill>
                  <a:schemeClr val="bg1"/>
                </a:solidFill>
              </a:rPr>
              <a:t> </a:t>
            </a:r>
            <a:r>
              <a:rPr lang="en-US" sz="1800" b="1" dirty="0" smtClean="0">
                <a:solidFill>
                  <a:schemeClr val="bg1"/>
                </a:solidFill>
              </a:rPr>
              <a:t>  public static void main (String  </a:t>
            </a:r>
            <a:r>
              <a:rPr lang="en-US" sz="1800" b="1" dirty="0" err="1" smtClean="0">
                <a:solidFill>
                  <a:schemeClr val="bg1"/>
                </a:solidFill>
              </a:rPr>
              <a:t>argv</a:t>
            </a:r>
            <a:r>
              <a:rPr lang="en-US" sz="1800" b="1" dirty="0" smtClean="0">
                <a:solidFill>
                  <a:schemeClr val="bg1"/>
                </a:solidFill>
              </a:rPr>
              <a:t>[])</a:t>
            </a:r>
          </a:p>
          <a:p>
            <a:r>
              <a:rPr lang="en-US" sz="1800" b="1" dirty="0">
                <a:solidFill>
                  <a:schemeClr val="bg1"/>
                </a:solidFill>
              </a:rPr>
              <a:t> </a:t>
            </a:r>
            <a:r>
              <a:rPr lang="en-US" sz="1800" b="1" dirty="0" smtClean="0">
                <a:solidFill>
                  <a:schemeClr val="bg1"/>
                </a:solidFill>
              </a:rPr>
              <a:t>  {</a:t>
            </a:r>
          </a:p>
          <a:p>
            <a:r>
              <a:rPr lang="en-US" sz="1800" b="1" dirty="0">
                <a:solidFill>
                  <a:schemeClr val="bg1"/>
                </a:solidFill>
              </a:rPr>
              <a:t> </a:t>
            </a:r>
            <a:r>
              <a:rPr lang="en-US" sz="1800" b="1" dirty="0" smtClean="0">
                <a:solidFill>
                  <a:schemeClr val="bg1"/>
                </a:solidFill>
              </a:rPr>
              <a:t>      </a:t>
            </a:r>
            <a:r>
              <a:rPr lang="en-US" sz="1800" b="1" dirty="0" err="1" smtClean="0">
                <a:solidFill>
                  <a:schemeClr val="bg1"/>
                </a:solidFill>
              </a:rPr>
              <a:t>System.out.println</a:t>
            </a:r>
            <a:r>
              <a:rPr lang="en-US" sz="1800" b="1" dirty="0" smtClean="0">
                <a:solidFill>
                  <a:schemeClr val="bg1"/>
                </a:solidFill>
              </a:rPr>
              <a:t>(“Hello World!”);</a:t>
            </a:r>
          </a:p>
          <a:p>
            <a:r>
              <a:rPr lang="en-US" sz="1800" b="1" dirty="0">
                <a:solidFill>
                  <a:schemeClr val="bg1"/>
                </a:solidFill>
              </a:rPr>
              <a:t> </a:t>
            </a:r>
            <a:r>
              <a:rPr lang="en-US" sz="1800" b="1" dirty="0" smtClean="0">
                <a:solidFill>
                  <a:schemeClr val="bg1"/>
                </a:solidFill>
              </a:rPr>
              <a:t>   }</a:t>
            </a:r>
          </a:p>
          <a:p>
            <a:r>
              <a:rPr lang="en-US" sz="1800" b="1" dirty="0">
                <a:solidFill>
                  <a:schemeClr val="bg1"/>
                </a:solidFill>
              </a:rPr>
              <a:t>}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09600" y="2492276"/>
            <a:ext cx="4673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smtClean="0">
                <a:solidFill>
                  <a:schemeClr val="bg1"/>
                </a:solidFill>
              </a:rPr>
              <a:t>C :</a:t>
            </a:r>
          </a:p>
          <a:p>
            <a:endParaRPr lang="en-US" sz="1800" b="1" dirty="0" smtClean="0">
              <a:solidFill>
                <a:schemeClr val="bg1"/>
              </a:solidFill>
            </a:endParaRPr>
          </a:p>
          <a:p>
            <a:r>
              <a:rPr lang="en-US" sz="1800" b="1" dirty="0">
                <a:solidFill>
                  <a:schemeClr val="bg1"/>
                </a:solidFill>
              </a:rPr>
              <a:t> </a:t>
            </a:r>
            <a:r>
              <a:rPr lang="en-US" sz="1800" b="1" dirty="0" smtClean="0">
                <a:solidFill>
                  <a:schemeClr val="bg1"/>
                </a:solidFill>
              </a:rPr>
              <a:t> # include &lt;</a:t>
            </a:r>
            <a:r>
              <a:rPr lang="en-US" sz="1800" b="1" dirty="0" err="1" smtClean="0">
                <a:solidFill>
                  <a:schemeClr val="bg1"/>
                </a:solidFill>
              </a:rPr>
              <a:t>stdio.h</a:t>
            </a:r>
            <a:r>
              <a:rPr lang="en-US" sz="1800" b="1" dirty="0" smtClean="0">
                <a:solidFill>
                  <a:schemeClr val="bg1"/>
                </a:solidFill>
              </a:rPr>
              <a:t>&gt;</a:t>
            </a:r>
          </a:p>
          <a:p>
            <a:r>
              <a:rPr lang="en-US" sz="1800" b="1" dirty="0" err="1" smtClean="0">
                <a:solidFill>
                  <a:schemeClr val="bg1"/>
                </a:solidFill>
              </a:rPr>
              <a:t>Int</a:t>
            </a:r>
            <a:r>
              <a:rPr lang="en-US" sz="1800" b="1" dirty="0" smtClean="0">
                <a:solidFill>
                  <a:schemeClr val="bg1"/>
                </a:solidFill>
              </a:rPr>
              <a:t> main ()</a:t>
            </a:r>
          </a:p>
          <a:p>
            <a:r>
              <a:rPr lang="en-US" sz="1800" b="1" dirty="0" smtClean="0">
                <a:solidFill>
                  <a:schemeClr val="bg1"/>
                </a:solidFill>
              </a:rPr>
              <a:t> {</a:t>
            </a:r>
          </a:p>
          <a:p>
            <a:r>
              <a:rPr lang="en-US" sz="1800" b="1" dirty="0">
                <a:solidFill>
                  <a:schemeClr val="bg1"/>
                </a:solidFill>
              </a:rPr>
              <a:t> </a:t>
            </a:r>
            <a:r>
              <a:rPr lang="en-US" sz="1800" b="1" dirty="0" smtClean="0">
                <a:solidFill>
                  <a:schemeClr val="bg1"/>
                </a:solidFill>
              </a:rPr>
              <a:t>    </a:t>
            </a:r>
            <a:r>
              <a:rPr lang="en-US" sz="1800" b="1" dirty="0" err="1" smtClean="0">
                <a:solidFill>
                  <a:schemeClr val="bg1"/>
                </a:solidFill>
              </a:rPr>
              <a:t>printf</a:t>
            </a:r>
            <a:r>
              <a:rPr lang="en-US" sz="1800" b="1" dirty="0" smtClean="0">
                <a:solidFill>
                  <a:schemeClr val="bg1"/>
                </a:solidFill>
              </a:rPr>
              <a:t> (“Hello World! \n”);</a:t>
            </a:r>
          </a:p>
          <a:p>
            <a:r>
              <a:rPr lang="en-US" sz="1800" b="1" dirty="0">
                <a:solidFill>
                  <a:schemeClr val="bg1"/>
                </a:solidFill>
              </a:rPr>
              <a:t> </a:t>
            </a:r>
            <a:r>
              <a:rPr lang="en-US" sz="1800" b="1" dirty="0" smtClean="0">
                <a:solidFill>
                  <a:schemeClr val="bg1"/>
                </a:solidFill>
              </a:rPr>
              <a:t>    return 0;</a:t>
            </a:r>
          </a:p>
          <a:p>
            <a:r>
              <a:rPr lang="en-US" sz="1800" b="1" dirty="0" smtClean="0">
                <a:solidFill>
                  <a:schemeClr val="bg1"/>
                </a:solidFill>
              </a:rPr>
              <a:t> }</a:t>
            </a:r>
            <a:endParaRPr lang="en-US" sz="1800" b="1" dirty="0">
              <a:solidFill>
                <a:schemeClr val="bg1"/>
              </a:solidFill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>
            <a:off x="5283200" y="2286000"/>
            <a:ext cx="0" cy="28194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2748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We Dont Do That Here Black Panther GIF - WeDontDoThatHere BlackPanther  Tchalla - Discover &amp; Share GIFs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0515"/>
            <a:ext cx="12233930" cy="6878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6025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</a:t>
            </a:r>
            <a:r>
              <a:rPr lang="en-US" dirty="0" err="1" smtClean="0"/>
              <a:t>Vs</a:t>
            </a:r>
            <a:r>
              <a:rPr lang="en-US" dirty="0" smtClean="0"/>
              <a:t> C</a:t>
            </a:r>
            <a:r>
              <a:rPr lang="en-US" dirty="0"/>
              <a:t> </a:t>
            </a:r>
            <a:r>
              <a:rPr lang="en-US" dirty="0" err="1" smtClean="0"/>
              <a:t>Vs</a:t>
            </a:r>
            <a:r>
              <a:rPr lang="en-US" dirty="0" smtClean="0"/>
              <a:t> Java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81000" y="2819400"/>
            <a:ext cx="4673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</a:rPr>
              <a:t>Python:</a:t>
            </a:r>
          </a:p>
          <a:p>
            <a:endParaRPr lang="en-US" sz="2400" b="1" dirty="0">
              <a:solidFill>
                <a:schemeClr val="bg1"/>
              </a:solidFill>
            </a:endParaRPr>
          </a:p>
          <a:p>
            <a:r>
              <a:rPr lang="en-US" sz="2400" b="1" dirty="0">
                <a:solidFill>
                  <a:schemeClr val="bg1"/>
                </a:solidFill>
              </a:rPr>
              <a:t>p</a:t>
            </a:r>
            <a:r>
              <a:rPr lang="en-US" sz="2400" b="1" dirty="0" smtClean="0">
                <a:solidFill>
                  <a:schemeClr val="bg1"/>
                </a:solidFill>
              </a:rPr>
              <a:t>rint (“Hello World!”)</a:t>
            </a:r>
          </a:p>
          <a:p>
            <a:endParaRPr lang="en-US" sz="2400" b="1" dirty="0">
              <a:solidFill>
                <a:schemeClr val="bg1"/>
              </a:solidFill>
            </a:endParaRPr>
          </a:p>
        </p:txBody>
      </p:sp>
      <p:pic>
        <p:nvPicPr>
          <p:cNvPr id="1028" name="Picture 4" descr="hello world image resul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4883" y="2362200"/>
            <a:ext cx="5410200" cy="3190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0366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ercutio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2002</TotalTime>
  <Words>184</Words>
  <Application>Microsoft Office PowerPoint</Application>
  <PresentationFormat>Custom</PresentationFormat>
  <Paragraphs>58</Paragraphs>
  <Slides>14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Montserrat</vt:lpstr>
      <vt:lpstr>Open Sans</vt:lpstr>
      <vt:lpstr>Mercutio template</vt:lpstr>
      <vt:lpstr>Introduction to Python</vt:lpstr>
      <vt:lpstr>PowerPoint Presentation</vt:lpstr>
      <vt:lpstr>Step Back Little before Python Enters</vt:lpstr>
      <vt:lpstr>Quick History of Python!!!   Guido van Rossum - 1991</vt:lpstr>
      <vt:lpstr>How Python Stands Unique!!!</vt:lpstr>
      <vt:lpstr>Why Python</vt:lpstr>
      <vt:lpstr>Python Vs C Vs Java</vt:lpstr>
      <vt:lpstr>PowerPoint Presentation</vt:lpstr>
      <vt:lpstr>Python Vs C Vs Java</vt:lpstr>
      <vt:lpstr>Usages</vt:lpstr>
      <vt:lpstr>PowerPoint Presentation</vt:lpstr>
      <vt:lpstr>Trendy Talks !!!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Machine Learning</dc:title>
  <dc:creator>Deepan Raj</dc:creator>
  <cp:lastModifiedBy>dell</cp:lastModifiedBy>
  <cp:revision>150</cp:revision>
  <dcterms:modified xsi:type="dcterms:W3CDTF">2023-01-26T16:48:59Z</dcterms:modified>
</cp:coreProperties>
</file>